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87" r:id="rId3"/>
    <p:sldId id="288" r:id="rId4"/>
    <p:sldId id="289" r:id="rId5"/>
    <p:sldId id="291" r:id="rId6"/>
    <p:sldId id="292" r:id="rId7"/>
    <p:sldId id="293" r:id="rId8"/>
    <p:sldId id="278" r:id="rId9"/>
    <p:sldId id="279" r:id="rId10"/>
    <p:sldId id="262" r:id="rId11"/>
    <p:sldId id="264" r:id="rId12"/>
    <p:sldId id="271" r:id="rId13"/>
    <p:sldId id="280" r:id="rId14"/>
    <p:sldId id="265" r:id="rId15"/>
    <p:sldId id="270" r:id="rId16"/>
    <p:sldId id="290" r:id="rId17"/>
    <p:sldId id="263" r:id="rId18"/>
    <p:sldId id="258" r:id="rId19"/>
    <p:sldId id="259" r:id="rId20"/>
    <p:sldId id="296" r:id="rId21"/>
    <p:sldId id="260" r:id="rId22"/>
    <p:sldId id="261" r:id="rId23"/>
    <p:sldId id="294" r:id="rId24"/>
    <p:sldId id="266" r:id="rId25"/>
    <p:sldId id="295" r:id="rId26"/>
    <p:sldId id="267" r:id="rId27"/>
    <p:sldId id="273" r:id="rId28"/>
    <p:sldId id="299" r:id="rId29"/>
    <p:sldId id="268" r:id="rId30"/>
    <p:sldId id="269" r:id="rId31"/>
    <p:sldId id="274" r:id="rId32"/>
    <p:sldId id="275" r:id="rId33"/>
    <p:sldId id="276" r:id="rId34"/>
    <p:sldId id="298" r:id="rId35"/>
    <p:sldId id="303" r:id="rId36"/>
    <p:sldId id="285" r:id="rId37"/>
    <p:sldId id="286" r:id="rId38"/>
    <p:sldId id="281" r:id="rId39"/>
    <p:sldId id="300" r:id="rId40"/>
    <p:sldId id="297" r:id="rId41"/>
    <p:sldId id="301" r:id="rId42"/>
    <p:sldId id="284" r:id="rId43"/>
    <p:sldId id="30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BD4D4A-8511-B94D-999B-70B80AE437A3}">
          <p14:sldIdLst>
            <p14:sldId id="256"/>
            <p14:sldId id="287"/>
            <p14:sldId id="288"/>
            <p14:sldId id="289"/>
            <p14:sldId id="291"/>
            <p14:sldId id="292"/>
            <p14:sldId id="293"/>
            <p14:sldId id="278"/>
            <p14:sldId id="279"/>
            <p14:sldId id="262"/>
            <p14:sldId id="264"/>
            <p14:sldId id="271"/>
            <p14:sldId id="280"/>
            <p14:sldId id="265"/>
            <p14:sldId id="270"/>
            <p14:sldId id="290"/>
            <p14:sldId id="263"/>
          </p14:sldIdLst>
        </p14:section>
        <p14:section name="Fatty Acid Nomenclature" id="{1EB6D244-6334-D64A-8487-F641E11C7400}">
          <p14:sldIdLst>
            <p14:sldId id="258"/>
            <p14:sldId id="259"/>
            <p14:sldId id="296"/>
            <p14:sldId id="260"/>
            <p14:sldId id="261"/>
            <p14:sldId id="294"/>
          </p14:sldIdLst>
        </p14:section>
        <p14:section name="Fatty Acid Saturation" id="{83AE5DA5-08CC-A641-BAC2-2500ADEB3718}">
          <p14:sldIdLst>
            <p14:sldId id="266"/>
            <p14:sldId id="295"/>
            <p14:sldId id="267"/>
            <p14:sldId id="273"/>
            <p14:sldId id="299"/>
            <p14:sldId id="268"/>
            <p14:sldId id="269"/>
            <p14:sldId id="274"/>
            <p14:sldId id="275"/>
            <p14:sldId id="276"/>
            <p14:sldId id="298"/>
          </p14:sldIdLst>
        </p14:section>
        <p14:section name="Essential Fatty Acids" id="{0EE95E3A-A3AF-514C-ACBF-5617125EA999}">
          <p14:sldIdLst>
            <p14:sldId id="303"/>
            <p14:sldId id="285"/>
            <p14:sldId id="286"/>
            <p14:sldId id="281"/>
            <p14:sldId id="300"/>
            <p14:sldId id="297"/>
            <p14:sldId id="301"/>
            <p14:sldId id="284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98"/>
    <p:restoredTop sz="92838"/>
  </p:normalViewPr>
  <p:slideViewPr>
    <p:cSldViewPr snapToGrid="0" snapToObjects="1">
      <p:cViewPr varScale="1">
        <p:scale>
          <a:sx n="57" d="100"/>
          <a:sy n="57" d="100"/>
        </p:scale>
        <p:origin x="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Efficiency of Dietary ALA Conversions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ALA to EPA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F2-D846-9AC6-CB93E1A9A7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ALA to DHA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F2-D846-9AC6-CB93E1A9A7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6689056"/>
        <c:axId val="779173104"/>
      </c:barChart>
      <c:catAx>
        <c:axId val="80668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9173104"/>
        <c:crosses val="autoZero"/>
        <c:auto val="1"/>
        <c:lblAlgn val="ctr"/>
        <c:lblOffset val="100"/>
        <c:noMultiLvlLbl val="0"/>
      </c:catAx>
      <c:valAx>
        <c:axId val="779173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Percent Conversion</a:t>
                </a:r>
                <a:r>
                  <a:rPr lang="en-US" baseline="0" dirty="0"/>
                  <a:t> of Dietary ALA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6689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3105604446503"/>
          <c:y val="0.17558874994312099"/>
          <c:w val="0.400656167979003"/>
          <c:h val="6.55642011721452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1A8A38-DEFB-B648-90BA-2E3759699817}" type="datetimeFigureOut">
              <a:rPr lang="en-US" smtClean="0"/>
              <a:t>4/15/18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2D193-5297-5545-B66D-CAA7587C6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06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3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that this is phosphatidylcholine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3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 groups matter!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56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90% of people on earth are “choline deficient”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Classified</a:t>
            </a:r>
            <a:r>
              <a:rPr lang="en-US" baseline="0" dirty="0"/>
              <a:t> as essential nutrient in 1998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9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64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</a:t>
            </a:r>
            <a:r>
              <a:rPr lang="en-US" baseline="0" dirty="0"/>
              <a:t> multiple bonds, they start at omega end, and go back every third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9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Mechanism currently unknown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the effects of hydrogenation of </a:t>
            </a:r>
            <a:r>
              <a:rPr lang="en-US" dirty="0" err="1"/>
              <a:t>cottonseet</a:t>
            </a:r>
            <a:r>
              <a:rPr lang="en-US" dirty="0"/>
              <a:t> oil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4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Formerly called vitamin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08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31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60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61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68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93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7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4/15/18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8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4/15/18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95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4/15/18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93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7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46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F08DA-EFCE-1544-A1C5-27BFEA0E07AC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02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mkxjlW" TargetMode="External"/><Relationship Id="rId2" Type="http://schemas.openxmlformats.org/officeDocument/2006/relationships/hyperlink" Target="https://ndb.nal.usda.gov/ndb/search/list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Lipids, </a:t>
            </a:r>
            <a:r>
              <a:rPr lang="en-US" dirty="0"/>
              <a:t>Structure and Properties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20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Lipids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545080" cy="4351338"/>
          </a:xfrm>
        </p:spPr>
        <p:txBody>
          <a:bodyPr/>
          <a:lstStyle/>
          <a:p>
            <a:r>
              <a:rPr lang="en-US" dirty="0"/>
              <a:t>Triglycerides</a:t>
            </a:r>
          </a:p>
          <a:p>
            <a:r>
              <a:rPr lang="en-US" dirty="0"/>
              <a:t>Phospholipids</a:t>
            </a:r>
          </a:p>
          <a:p>
            <a:r>
              <a:rPr lang="en-US" dirty="0"/>
              <a:t>Sterols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4" y="1690688"/>
            <a:ext cx="8246745" cy="380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04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365125"/>
            <a:ext cx="7023100" cy="618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Sterols</a:t>
            </a:r>
          </a:p>
        </p:txBody>
      </p:sp>
      <p:sp>
        <p:nvSpPr>
          <p:cNvPr id="5" name="Rectangle 4"/>
          <p:cNvSpPr/>
          <p:nvPr/>
        </p:nvSpPr>
        <p:spPr>
          <a:xfrm>
            <a:off x="9088767" y="1426054"/>
            <a:ext cx="2794958" cy="3157268"/>
          </a:xfrm>
          <a:prstGeom prst="rect">
            <a:avLst/>
          </a:prstGeom>
          <a:noFill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92617" y="4738598"/>
            <a:ext cx="1770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Cholesterol Ester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16337" y="4762874"/>
            <a:ext cx="2289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Fatty Acid Ester</a:t>
            </a:r>
          </a:p>
          <a:p>
            <a:r>
              <a:rPr lang="en-US" dirty="0"/>
              <a:t>(in this case oleic acid)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92" y="1690688"/>
            <a:ext cx="3048000" cy="2044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32552" y="3751024"/>
            <a:ext cx="1248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Cholesterol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cholesterol in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70331" cy="4351338"/>
          </a:xfrm>
        </p:spPr>
        <p:txBody>
          <a:bodyPr/>
          <a:lstStyle/>
          <a:p>
            <a:pPr lvl="1"/>
            <a:r>
              <a:rPr lang="en-US" dirty="0"/>
              <a:t>Component</a:t>
            </a:r>
            <a:r>
              <a:rPr lang="en-US" u="sng" dirty="0"/>
              <a:t> </a:t>
            </a:r>
            <a:r>
              <a:rPr lang="en-US" dirty="0"/>
              <a:t>of cell membranes, enhances membrane fluidity</a:t>
            </a:r>
          </a:p>
          <a:p>
            <a:pPr lvl="1"/>
            <a:r>
              <a:rPr lang="en-US" dirty="0"/>
              <a:t>Pre-cursor to many bodily compounds</a:t>
            </a:r>
          </a:p>
          <a:p>
            <a:pPr lvl="2"/>
            <a:r>
              <a:rPr lang="en-US" dirty="0"/>
              <a:t>Bile salts</a:t>
            </a:r>
          </a:p>
          <a:p>
            <a:pPr lvl="2"/>
            <a:r>
              <a:rPr lang="en-US" dirty="0"/>
              <a:t>Hormones: estrogen, androgen, progesterone</a:t>
            </a:r>
          </a:p>
          <a:p>
            <a:pPr lvl="2"/>
            <a:r>
              <a:rPr lang="en-US" dirty="0"/>
              <a:t>Vitamin D</a:t>
            </a:r>
          </a:p>
          <a:p>
            <a:pPr lvl="1"/>
            <a:r>
              <a:rPr lang="en-US" dirty="0"/>
              <a:t>Not essential, can be made by cells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21" y="1500065"/>
            <a:ext cx="5503910" cy="340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19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Phospholipids as amphipathic barriers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434" y="1772138"/>
            <a:ext cx="5803900" cy="391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10" y="2279773"/>
            <a:ext cx="5940490" cy="414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4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Phospholipids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144" y="1373278"/>
            <a:ext cx="67056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84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542"/>
          <a:stretch/>
        </p:blipFill>
        <p:spPr>
          <a:xfrm>
            <a:off x="7418070" y="1335504"/>
            <a:ext cx="4648200" cy="43937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Choline Deficiency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7987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major phospholipid is phosphatidylcholine</a:t>
            </a:r>
          </a:p>
          <a:p>
            <a:r>
              <a:rPr lang="en-US" dirty="0"/>
              <a:t>Choline is a micronutrient used for methylation reactions</a:t>
            </a:r>
          </a:p>
          <a:p>
            <a:r>
              <a:rPr lang="en-US" dirty="0"/>
              <a:t>Humans can (barely) make it, so it is semi-essential, also important during pregnancy.</a:t>
            </a:r>
          </a:p>
          <a:p>
            <a:r>
              <a:rPr lang="en-US" dirty="0"/>
              <a:t>Deficiency can result in:</a:t>
            </a:r>
          </a:p>
          <a:p>
            <a:pPr lvl="1"/>
            <a:r>
              <a:rPr lang="en-US" dirty="0"/>
              <a:t>Developmental defects</a:t>
            </a:r>
          </a:p>
          <a:p>
            <a:pPr lvl="1"/>
            <a:r>
              <a:rPr lang="en-US" dirty="0"/>
              <a:t>NAFLD</a:t>
            </a:r>
          </a:p>
          <a:p>
            <a:pPr lvl="1"/>
            <a:r>
              <a:rPr lang="en-US" dirty="0"/>
              <a:t>Anxiety</a:t>
            </a:r>
          </a:p>
        </p:txBody>
      </p:sp>
    </p:spTree>
    <p:extLst>
      <p:ext uri="{BB962C8B-B14F-4D97-AF65-F5344CB8AC3E}">
        <p14:creationId xmlns:p14="http://schemas.microsoft.com/office/powerpoint/2010/main" val="207116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Nutrigenomics and choline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659315" cy="38981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Subjects were randomized into choline deficient diets</a:t>
            </a:r>
          </a:p>
          <a:p>
            <a:r>
              <a:rPr lang="en-US" dirty="0"/>
              <a:t>Monitored for signs of deficiency</a:t>
            </a:r>
          </a:p>
          <a:p>
            <a:pPr lvl="1"/>
            <a:r>
              <a:rPr lang="en-US" dirty="0"/>
              <a:t>Liver fat</a:t>
            </a:r>
          </a:p>
          <a:p>
            <a:pPr lvl="1"/>
            <a:r>
              <a:rPr lang="en-US" dirty="0"/>
              <a:t>Muscle breakdown</a:t>
            </a:r>
          </a:p>
          <a:p>
            <a:r>
              <a:rPr lang="en-US" dirty="0"/>
              <a:t>Variants in single-nucleotide polymorphisms of </a:t>
            </a:r>
            <a:r>
              <a:rPr lang="en-US" i="1" dirty="0"/>
              <a:t>PEMT</a:t>
            </a:r>
            <a:r>
              <a:rPr lang="en-US" dirty="0"/>
              <a:t> associated with responses to choline deficiency (OR: 25 in women)</a:t>
            </a:r>
          </a:p>
          <a:p>
            <a:r>
              <a:rPr lang="en-US" dirty="0"/>
              <a:t>28% of the population have this allele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852" y="1541219"/>
            <a:ext cx="4490763" cy="31274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8669" y="5591908"/>
            <a:ext cx="6585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 Costa K-A, </a:t>
            </a:r>
            <a:r>
              <a:rPr lang="en-US" dirty="0" err="1"/>
              <a:t>Kozyreva</a:t>
            </a:r>
            <a:r>
              <a:rPr lang="en-US" dirty="0"/>
              <a:t> OG, Song J, </a:t>
            </a:r>
            <a:r>
              <a:rPr lang="en-US" dirty="0" err="1"/>
              <a:t>Galanko</a:t>
            </a:r>
            <a:r>
              <a:rPr lang="en-US" dirty="0"/>
              <a:t> J A, Fischer LM, Zeisel SH. Common genetic polymorphisms affect the human requirement for the nutrient choline. FASEB J 2006; 20:1336–44.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4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Triglycerides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44054" cy="4351338"/>
          </a:xfrm>
        </p:spPr>
        <p:txBody>
          <a:bodyPr/>
          <a:lstStyle/>
          <a:p>
            <a:r>
              <a:rPr lang="en-US" dirty="0"/>
              <a:t>95% of human fat</a:t>
            </a:r>
          </a:p>
          <a:p>
            <a:r>
              <a:rPr lang="en-US" dirty="0"/>
              <a:t>Largest energy store in the body</a:t>
            </a:r>
          </a:p>
          <a:p>
            <a:r>
              <a:rPr lang="en-US" dirty="0"/>
              <a:t>Glycerol backbone with three acyl groups</a:t>
            </a:r>
          </a:p>
          <a:p>
            <a:r>
              <a:rPr lang="en-US" dirty="0"/>
              <a:t>Stored with cholesterol in lipid droplets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23" y="1529068"/>
            <a:ext cx="2784419" cy="494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26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Fatty Acid Nomenclature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9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Fatty Acid Classification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967046" cy="4351338"/>
          </a:xfrm>
        </p:spPr>
        <p:txBody>
          <a:bodyPr>
            <a:normAutofit/>
          </a:bodyPr>
          <a:lstStyle/>
          <a:p>
            <a:r>
              <a:rPr lang="en-US" dirty="0"/>
              <a:t>Classification based on length</a:t>
            </a:r>
          </a:p>
          <a:p>
            <a:pPr lvl="1"/>
            <a:r>
              <a:rPr lang="en-US" dirty="0"/>
              <a:t>Short Chain &lt; 6</a:t>
            </a:r>
          </a:p>
          <a:p>
            <a:pPr lvl="1"/>
            <a:r>
              <a:rPr lang="en-US" dirty="0"/>
              <a:t>Medium Chain 6-12</a:t>
            </a:r>
          </a:p>
          <a:p>
            <a:pPr lvl="1"/>
            <a:r>
              <a:rPr lang="en-US" dirty="0"/>
              <a:t>Long Chain 13-21</a:t>
            </a:r>
          </a:p>
          <a:p>
            <a:pPr lvl="1"/>
            <a:r>
              <a:rPr lang="en-US" dirty="0"/>
              <a:t>Very Long Chain 22+</a:t>
            </a:r>
          </a:p>
          <a:p>
            <a:r>
              <a:rPr lang="en-US" dirty="0"/>
              <a:t>Classification based on saturation (double bonds)</a:t>
            </a:r>
          </a:p>
          <a:p>
            <a:pPr lvl="1"/>
            <a:r>
              <a:rPr lang="en-US" dirty="0"/>
              <a:t>Saturated Fatty Acids</a:t>
            </a:r>
          </a:p>
          <a:p>
            <a:pPr lvl="1"/>
            <a:r>
              <a:rPr lang="en-US" dirty="0"/>
              <a:t>Monounsaturated Fatty Acids</a:t>
            </a:r>
          </a:p>
          <a:p>
            <a:pPr lvl="1"/>
            <a:r>
              <a:rPr lang="en-US" dirty="0"/>
              <a:t>Polyunsaturated Fatty Acids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246" y="0"/>
            <a:ext cx="3609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lipid is essential in the human diet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Cholesterol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Linoleate (18:2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6)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Palmitate (16:0)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/>
              <a:t>Oleate</a:t>
            </a:r>
            <a:r>
              <a:rPr lang="en-US" dirty="0"/>
              <a:t> (18:1)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50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Fatty Acid Structure/Function Notes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3713867"/>
              </p:ext>
            </p:extLst>
          </p:nvPr>
        </p:nvGraphicFramePr>
        <p:xfrm>
          <a:off x="287866" y="1930399"/>
          <a:ext cx="11700934" cy="474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5280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Effects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6740">
                <a:tc>
                  <a:txBody>
                    <a:bodyPr/>
                    <a:lstStyle/>
                    <a:p>
                      <a:r>
                        <a:rPr lang="en-US" sz="3600" dirty="0"/>
                        <a:t>Shorter</a:t>
                      </a:r>
                      <a:r>
                        <a:rPr lang="en-US" sz="3600" baseline="0" dirty="0"/>
                        <a:t> vs Longer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charset="0"/>
                        <a:buChar char="•"/>
                      </a:pPr>
                      <a:r>
                        <a:rPr lang="en-US" sz="3600" dirty="0"/>
                        <a:t>Longer has more energy</a:t>
                      </a:r>
                    </a:p>
                    <a:p>
                      <a:pPr marL="571500" indent="-571500">
                        <a:buFont typeface="Arial" charset="0"/>
                        <a:buChar char="•"/>
                      </a:pPr>
                      <a:r>
                        <a:rPr lang="en-US" sz="3600" dirty="0"/>
                        <a:t>Longer tends to be solid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7714">
                <a:tc>
                  <a:txBody>
                    <a:bodyPr/>
                    <a:lstStyle/>
                    <a:p>
                      <a:r>
                        <a:rPr lang="en-US" sz="3600" dirty="0"/>
                        <a:t>Saturation vs desaturation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charset="0"/>
                        <a:buChar char="•"/>
                      </a:pPr>
                      <a:r>
                        <a:rPr lang="en-US" sz="3600" dirty="0"/>
                        <a:t>Desaturated</a:t>
                      </a:r>
                      <a:r>
                        <a:rPr lang="en-US" sz="3600" baseline="0" dirty="0"/>
                        <a:t> less energy</a:t>
                      </a:r>
                    </a:p>
                    <a:p>
                      <a:pPr marL="571500" indent="-571500">
                        <a:buFont typeface="Arial" charset="0"/>
                        <a:buChar char="•"/>
                      </a:pPr>
                      <a:r>
                        <a:rPr lang="en-US" sz="3600" baseline="0" dirty="0"/>
                        <a:t>Desaturated more liquid</a:t>
                      </a:r>
                    </a:p>
                    <a:p>
                      <a:pPr marL="571500" indent="-571500">
                        <a:buFont typeface="Arial" charset="0"/>
                        <a:buChar char="•"/>
                      </a:pPr>
                      <a:r>
                        <a:rPr lang="en-US" sz="3600" baseline="0" dirty="0"/>
                        <a:t>Desaturated more prone to oxidation</a:t>
                      </a: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3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Chain Fatty Acids are Derived in Gut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1490"/>
          </a:xfrm>
        </p:spPr>
        <p:txBody>
          <a:bodyPr/>
          <a:lstStyle/>
          <a:p>
            <a:r>
              <a:rPr lang="en-US" dirty="0"/>
              <a:t>Derived from fiber</a:t>
            </a:r>
          </a:p>
          <a:p>
            <a:r>
              <a:rPr lang="en-US" dirty="0"/>
              <a:t>Will discuss this more next lecture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70" y="3138981"/>
            <a:ext cx="10960100" cy="371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33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Chain Fatty Acids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037885" cy="26584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Shorter therefore more easily metabolized than long chain fatty acids</a:t>
            </a:r>
          </a:p>
          <a:p>
            <a:r>
              <a:rPr lang="en-US" dirty="0"/>
              <a:t>High in palm kernel and coconut oil</a:t>
            </a:r>
          </a:p>
          <a:p>
            <a:r>
              <a:rPr lang="en-US" dirty="0"/>
              <a:t>Generally saturated</a:t>
            </a:r>
          </a:p>
          <a:p>
            <a:r>
              <a:rPr lang="en-US" dirty="0"/>
              <a:t>Metabolized by intestinal cells and traffics straight to liver</a:t>
            </a:r>
          </a:p>
          <a:p>
            <a:pPr lvl="1"/>
            <a:r>
              <a:rPr lang="en-US" dirty="0"/>
              <a:t>Will discuss this in lecture on digestion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877" y="4387240"/>
            <a:ext cx="63500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34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of coconut oil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690688"/>
            <a:ext cx="8077200" cy="441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55467" y="6248400"/>
            <a:ext cx="414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Coconut_oil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37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Saturated and Unsaturated Fatty Acids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Saturated Fatty Acids</a:t>
            </a:r>
          </a:p>
          <a:p>
            <a:r>
              <a:rPr lang="en-US" dirty="0"/>
              <a:t>Monounsaturated Fatty Acids (MUFA)</a:t>
            </a:r>
          </a:p>
          <a:p>
            <a:r>
              <a:rPr lang="en-US" dirty="0"/>
              <a:t>Polyunsaturated Fatty Acids (PUFA)</a:t>
            </a:r>
          </a:p>
        </p:txBody>
      </p:sp>
    </p:spTree>
    <p:extLst>
      <p:ext uri="{BB962C8B-B14F-4D97-AF65-F5344CB8AC3E}">
        <p14:creationId xmlns:p14="http://schemas.microsoft.com/office/powerpoint/2010/main" val="1118294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dietary fatty acid composition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540" y="1551516"/>
            <a:ext cx="5235760" cy="33422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731399" cy="32030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3200" y="5479959"/>
            <a:ext cx="1115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Wang DD, Li Y, </a:t>
            </a:r>
            <a:r>
              <a:rPr lang="en-US" dirty="0" err="1"/>
              <a:t>Chiuve</a:t>
            </a:r>
            <a:r>
              <a:rPr lang="en-US" dirty="0"/>
              <a:t> SE, </a:t>
            </a:r>
            <a:r>
              <a:rPr lang="en-US" dirty="0" err="1"/>
              <a:t>Stampfer</a:t>
            </a:r>
            <a:r>
              <a:rPr lang="en-US" dirty="0"/>
              <a:t> MJ, Manson JE, </a:t>
            </a:r>
            <a:r>
              <a:rPr lang="en-US" dirty="0" err="1"/>
              <a:t>Rimm</a:t>
            </a:r>
            <a:r>
              <a:rPr lang="en-US" dirty="0"/>
              <a:t> EB, Willett WC, Hu FB. Association of Specific Dietary Fats With Total and Cause-Specific Mortality. JAMA Intern Med. 2016; 176: 1134–45. </a:t>
            </a:r>
            <a:r>
              <a:rPr lang="en-US" dirty="0" err="1"/>
              <a:t>doi</a:t>
            </a:r>
            <a:r>
              <a:rPr lang="en-US" dirty="0"/>
              <a:t>: 10.1001/jamainternmed.2016.2417.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47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Nomenclature of Unsaturated Fatty Acids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Common name (Palmitate, Linoleate,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Lipid numbers</a:t>
            </a:r>
          </a:p>
          <a:p>
            <a:pPr lvl="1"/>
            <a:r>
              <a:rPr lang="en-US" dirty="0"/>
              <a:t>N:D where:</a:t>
            </a:r>
          </a:p>
          <a:p>
            <a:pPr lvl="2"/>
            <a:r>
              <a:rPr lang="en-US" dirty="0"/>
              <a:t>N is the length of the chain</a:t>
            </a:r>
          </a:p>
          <a:p>
            <a:pPr lvl="2"/>
            <a:r>
              <a:rPr lang="en-US" dirty="0"/>
              <a:t>D is the number of double bonds</a:t>
            </a:r>
          </a:p>
          <a:p>
            <a:pPr lvl="1"/>
            <a:r>
              <a:rPr lang="en-US" dirty="0"/>
              <a:t>Ambiguous so often combined with Delta/ n-x or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 </a:t>
            </a:r>
            <a:endParaRPr lang="en-US" dirty="0"/>
          </a:p>
          <a:p>
            <a:r>
              <a:rPr lang="en-US" dirty="0"/>
              <a:t>Delta nomenclature</a:t>
            </a:r>
          </a:p>
          <a:p>
            <a:pPr lvl="1"/>
            <a:r>
              <a:rPr lang="en-US" dirty="0"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en-US" dirty="0"/>
              <a:t> indicates double bond location (from acid end)</a:t>
            </a:r>
          </a:p>
          <a:p>
            <a:r>
              <a:rPr lang="en-US" dirty="0"/>
              <a:t>n-x or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 </a:t>
            </a:r>
            <a:r>
              <a:rPr lang="en-US" dirty="0"/>
              <a:t>nomenclature</a:t>
            </a:r>
          </a:p>
          <a:p>
            <a:pPr lvl="1"/>
            <a:r>
              <a:rPr lang="en-US" dirty="0"/>
              <a:t>Indicates double bond location (from methyl end)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51994993"/>
              </p:ext>
            </p:extLst>
          </p:nvPr>
        </p:nvGraphicFramePr>
        <p:xfrm>
          <a:off x="6172200" y="1825625"/>
          <a:ext cx="5181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Naming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Palmitoleic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Acid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-Δ</a:t>
                      </a:r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-Hexadecenoic acid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n-x/</a:t>
                      </a:r>
                      <a:r>
                        <a:rPr lang="en-US" dirty="0">
                          <a:latin typeface="Symbol" charset="2"/>
                          <a:ea typeface="Symbol" charset="2"/>
                          <a:cs typeface="Symbol" charset="2"/>
                        </a:rPr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ymbol" charset="2"/>
                          <a:ea typeface="Symbol" charset="2"/>
                          <a:cs typeface="Symbol" charset="2"/>
                        </a:rPr>
                        <a:t>w</a:t>
                      </a:r>
                      <a:r>
                        <a:rPr lang="en-US" dirty="0"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en-US" dirty="0"/>
                        <a:t>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Hexadecenoic</a:t>
                      </a:r>
                      <a:r>
                        <a:rPr lang="en-US" dirty="0" err="1"/>
                        <a:t>acid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Lipid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16:1 or 16:1 </a:t>
                      </a:r>
                      <a:r>
                        <a:rPr lang="en-US" dirty="0">
                          <a:latin typeface="Symbol" charset="2"/>
                          <a:ea typeface="Symbol" charset="2"/>
                          <a:cs typeface="Symbol" charset="2"/>
                        </a:rPr>
                        <a:t>w</a:t>
                      </a:r>
                      <a:r>
                        <a:rPr lang="en-US" dirty="0"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98" y="3953941"/>
            <a:ext cx="4522638" cy="24097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7097" y="6280150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22300" y="608045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19299" y="5634393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0047" y="546469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4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51646" y="505977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5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97344" y="492007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63248" y="4515153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35997" y="4432300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914995" y="4587572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558362" y="424497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72207" y="458535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38440" y="42513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accent6"/>
                </a:solidFill>
              </a:rPr>
              <a:t>5</a:t>
            </a:r>
            <a:endParaRPr lang="en-US" sz="1100" dirty="0">
              <a:solidFill>
                <a:schemeClr val="accent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22894" y="4587268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accent6"/>
                </a:solidFill>
              </a:rPr>
              <a:t>6</a:t>
            </a:r>
            <a:endParaRPr lang="en-US" sz="1100" dirty="0">
              <a:solidFill>
                <a:schemeClr val="accent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04003" y="4253239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accent6"/>
                </a:solidFill>
              </a:rPr>
              <a:t>7</a:t>
            </a:r>
            <a:endParaRPr lang="en-US" sz="1100" dirty="0">
              <a:solidFill>
                <a:schemeClr val="accent6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85921" y="458535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accent6"/>
                </a:solidFill>
              </a:rPr>
              <a:t>8</a:t>
            </a:r>
            <a:endParaRPr lang="en-US" sz="1100" dirty="0">
              <a:solidFill>
                <a:schemeClr val="accent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62681" y="424497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436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Practice </a:t>
            </a:r>
            <a:r>
              <a:rPr lang="mr-IN" dirty="0"/>
              <a:t>–</a:t>
            </a:r>
            <a:r>
              <a:rPr lang="en-US" dirty="0"/>
              <a:t> Draw These (all cis)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Myristic</a:t>
            </a:r>
            <a:r>
              <a:rPr lang="en-US" dirty="0"/>
              <a:t> acid 18:0</a:t>
            </a:r>
          </a:p>
          <a:p>
            <a:r>
              <a:rPr lang="en-US" dirty="0" err="1"/>
              <a:t>Palmitoleic</a:t>
            </a:r>
            <a:r>
              <a:rPr lang="en-US" dirty="0"/>
              <a:t> acid 16:1 </a:t>
            </a:r>
            <a:r>
              <a:rPr lang="mr-IN" i="1" dirty="0"/>
              <a:t>cis</a:t>
            </a:r>
            <a:r>
              <a:rPr lang="mr-IN" dirty="0"/>
              <a:t>-Δ</a:t>
            </a:r>
            <a:r>
              <a:rPr lang="mr-IN" baseline="30000" dirty="0"/>
              <a:t>9</a:t>
            </a:r>
            <a:endParaRPr lang="en-US" baseline="30000" dirty="0"/>
          </a:p>
          <a:p>
            <a:r>
              <a:rPr lang="en-US" dirty="0"/>
              <a:t>Docosahexaenoic acid 22:6(n-3)</a:t>
            </a:r>
          </a:p>
          <a:p>
            <a:pPr lvl="1"/>
            <a:r>
              <a:rPr lang="en-US" dirty="0"/>
              <a:t>Multiple desaturations separated by one carbon with single bonds on either side (3 numbers)</a:t>
            </a:r>
          </a:p>
          <a:p>
            <a:r>
              <a:rPr lang="en-US" dirty="0" err="1"/>
              <a:t>Elaidic</a:t>
            </a:r>
            <a:r>
              <a:rPr lang="en-US" dirty="0"/>
              <a:t> acid 18:1 </a:t>
            </a:r>
            <a:r>
              <a:rPr lang="en-US" i="1" dirty="0"/>
              <a:t>trans</a:t>
            </a:r>
            <a:r>
              <a:rPr lang="mr-IN" dirty="0"/>
              <a:t>-Δ</a:t>
            </a:r>
            <a:r>
              <a:rPr lang="mr-IN" baseline="30000" dirty="0"/>
              <a:t>9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17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Drawn Structures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898" y="1481739"/>
            <a:ext cx="3641889" cy="727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902" y="2339371"/>
            <a:ext cx="3406885" cy="1814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118" y="4370236"/>
            <a:ext cx="4456451" cy="14669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068" y="5435600"/>
            <a:ext cx="6438507" cy="109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21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 and Trans Fats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162425" cy="4675189"/>
          </a:xfrm>
        </p:spPr>
        <p:txBody>
          <a:bodyPr>
            <a:normAutofit/>
          </a:bodyPr>
          <a:lstStyle/>
          <a:p>
            <a:r>
              <a:rPr lang="en-US" dirty="0"/>
              <a:t>Most occurring fatty acids are </a:t>
            </a:r>
            <a:r>
              <a:rPr lang="en-US" i="1" dirty="0"/>
              <a:t>cis</a:t>
            </a:r>
          </a:p>
          <a:p>
            <a:r>
              <a:rPr lang="en-US" i="1" dirty="0"/>
              <a:t>Trans</a:t>
            </a:r>
            <a:r>
              <a:rPr lang="en-US" dirty="0"/>
              <a:t> fats are made industrially </a:t>
            </a:r>
          </a:p>
          <a:p>
            <a:r>
              <a:rPr lang="en-US" dirty="0"/>
              <a:t>Can make fats solid from easily available liquid fat (vegetable oils) via partial hydrogenation</a:t>
            </a:r>
          </a:p>
          <a:p>
            <a:r>
              <a:rPr lang="en-US" dirty="0"/>
              <a:t>Looks more like a saturated fat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0" y="1528763"/>
            <a:ext cx="6762750" cy="47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5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polyunsaturated fatty acids how far along the chain are subsequent double bonds relative to the bond </a:t>
            </a:r>
            <a:r>
              <a:rPr lang="en-US" dirty="0" err="1"/>
              <a:t>preceeding</a:t>
            </a:r>
            <a:r>
              <a:rPr lang="en-US" dirty="0"/>
              <a:t> it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Double bonds are generally adjacent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Double bonds are generally two carbons farther along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Double bonds are generally three carbons farther along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Double bonds are generally four carbons farther along</a:t>
            </a:r>
          </a:p>
        </p:txBody>
      </p:sp>
    </p:spTree>
    <p:extLst>
      <p:ext uri="{BB962C8B-B14F-4D97-AF65-F5344CB8AC3E}">
        <p14:creationId xmlns:p14="http://schemas.microsoft.com/office/powerpoint/2010/main" val="1100605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Problems Associated with Trans Fatty Acids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171432" cy="16612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Increases in risk factors for cardiovascular disease</a:t>
            </a:r>
          </a:p>
          <a:p>
            <a:pPr lvl="1"/>
            <a:r>
              <a:rPr lang="en-US" dirty="0"/>
              <a:t>Raised LDL, cholesterol, lowered HDL</a:t>
            </a:r>
          </a:p>
          <a:p>
            <a:pPr lvl="1"/>
            <a:r>
              <a:rPr lang="en-US" dirty="0"/>
              <a:t>Raised triglycerides</a:t>
            </a:r>
          </a:p>
          <a:p>
            <a:pPr lvl="1"/>
            <a:r>
              <a:rPr lang="en-US" dirty="0"/>
              <a:t>Increased inflammation and impaired endothelial cell function</a:t>
            </a:r>
          </a:p>
          <a:p>
            <a:pPr lvl="1"/>
            <a:r>
              <a:rPr lang="en-US" dirty="0"/>
              <a:t>Obesity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6456"/>
          <a:stretch/>
        </p:blipFill>
        <p:spPr>
          <a:xfrm>
            <a:off x="838200" y="3603243"/>
            <a:ext cx="9740900" cy="21683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9621" y="5771641"/>
            <a:ext cx="10038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 </a:t>
            </a:r>
            <a:r>
              <a:rPr lang="en-US" dirty="0"/>
              <a:t>Souza RJ, </a:t>
            </a:r>
            <a:r>
              <a:rPr lang="en-US" dirty="0" err="1"/>
              <a:t>Mente</a:t>
            </a:r>
            <a:r>
              <a:rPr lang="en-US" dirty="0"/>
              <a:t> A, </a:t>
            </a:r>
            <a:r>
              <a:rPr lang="en-US" dirty="0" err="1"/>
              <a:t>Maroleanu</a:t>
            </a:r>
            <a:r>
              <a:rPr lang="en-US" dirty="0"/>
              <a:t> A, </a:t>
            </a:r>
            <a:r>
              <a:rPr lang="en-US" dirty="0" err="1"/>
              <a:t>Cozma</a:t>
            </a:r>
            <a:r>
              <a:rPr lang="en-US" dirty="0"/>
              <a:t> AI, Ha V, </a:t>
            </a:r>
            <a:r>
              <a:rPr lang="en-US" dirty="0" err="1"/>
              <a:t>Kishibe</a:t>
            </a:r>
            <a:r>
              <a:rPr lang="en-US" dirty="0"/>
              <a:t> T, </a:t>
            </a:r>
            <a:r>
              <a:rPr lang="en-US" dirty="0" err="1"/>
              <a:t>Uleryk</a:t>
            </a:r>
            <a:r>
              <a:rPr lang="en-US" dirty="0"/>
              <a:t> E, </a:t>
            </a:r>
            <a:r>
              <a:rPr lang="en-US" dirty="0" err="1"/>
              <a:t>Budylowski</a:t>
            </a:r>
            <a:r>
              <a:rPr lang="en-US" dirty="0"/>
              <a:t> P, </a:t>
            </a:r>
            <a:r>
              <a:rPr lang="en-US" dirty="0" err="1"/>
              <a:t>Schünemann</a:t>
            </a:r>
            <a:r>
              <a:rPr lang="en-US" dirty="0"/>
              <a:t> H, </a:t>
            </a:r>
            <a:r>
              <a:rPr lang="en-US" dirty="0" err="1"/>
              <a:t>Beyene</a:t>
            </a:r>
            <a:r>
              <a:rPr lang="en-US" dirty="0"/>
              <a:t> J, et al. Intake of saturated and trans unsaturated fatty acids and risk of all cause mortality, cardiovascular disease, and type 2 diabetes: systematic review and meta-analysis of observational studies. BMJ 2015; 351:h3978.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85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 fat consumption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463674"/>
            <a:ext cx="9033296" cy="52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21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trans fats with palm oil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Grows in tropics, solid at Room Temperature</a:t>
            </a:r>
          </a:p>
          <a:p>
            <a:pPr lvl="1"/>
            <a:r>
              <a:rPr lang="en-US" dirty="0"/>
              <a:t>44% Palmitate 16:0</a:t>
            </a:r>
          </a:p>
          <a:p>
            <a:pPr lvl="1"/>
            <a:r>
              <a:rPr lang="en-US" dirty="0"/>
              <a:t>38% </a:t>
            </a:r>
            <a:r>
              <a:rPr lang="en-US" dirty="0" err="1"/>
              <a:t>Oleate</a:t>
            </a:r>
            <a:r>
              <a:rPr lang="en-US" dirty="0"/>
              <a:t> 18:1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9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Why is palm but not olive oil solid at room temperature?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More saturated fats 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Less saturated fats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Longer chain length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Shorter chain length</a:t>
            </a:r>
          </a:p>
          <a:p>
            <a:pPr marL="914400" lvl="1" indent="-4572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Compare with:</a:t>
            </a:r>
          </a:p>
          <a:p>
            <a:pPr lvl="1"/>
            <a:r>
              <a:rPr lang="en-US" dirty="0"/>
              <a:t>Butter</a:t>
            </a:r>
          </a:p>
          <a:p>
            <a:pPr lvl="2"/>
            <a:r>
              <a:rPr lang="en-US" dirty="0"/>
              <a:t>31% Palmitate 16:0</a:t>
            </a:r>
          </a:p>
          <a:p>
            <a:pPr lvl="2"/>
            <a:r>
              <a:rPr lang="en-US" dirty="0"/>
              <a:t>24% </a:t>
            </a:r>
            <a:r>
              <a:rPr lang="en-US" dirty="0" err="1"/>
              <a:t>Oleate</a:t>
            </a:r>
            <a:r>
              <a:rPr lang="en-US" dirty="0"/>
              <a:t> 18:1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9</a:t>
            </a:r>
          </a:p>
          <a:p>
            <a:pPr lvl="2"/>
            <a:r>
              <a:rPr lang="en-US" dirty="0"/>
              <a:t>12% </a:t>
            </a:r>
            <a:r>
              <a:rPr lang="en-US" dirty="0" err="1"/>
              <a:t>Myristate</a:t>
            </a:r>
            <a:r>
              <a:rPr lang="en-US" dirty="0"/>
              <a:t> 14:0</a:t>
            </a:r>
          </a:p>
          <a:p>
            <a:pPr lvl="2"/>
            <a:r>
              <a:rPr lang="en-US" dirty="0"/>
              <a:t>11% Stearate 18:0</a:t>
            </a:r>
          </a:p>
          <a:p>
            <a:pPr lvl="1"/>
            <a:r>
              <a:rPr lang="en-US" dirty="0"/>
              <a:t>Olive oil</a:t>
            </a:r>
          </a:p>
          <a:p>
            <a:pPr lvl="2"/>
            <a:r>
              <a:rPr lang="en-US" dirty="0"/>
              <a:t>71% </a:t>
            </a:r>
            <a:r>
              <a:rPr lang="en-US" dirty="0" err="1"/>
              <a:t>Oleate</a:t>
            </a:r>
            <a:r>
              <a:rPr lang="en-US" dirty="0"/>
              <a:t> 18:1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9</a:t>
            </a:r>
          </a:p>
          <a:p>
            <a:pPr lvl="2"/>
            <a:r>
              <a:rPr lang="en-US" dirty="0"/>
              <a:t>11% </a:t>
            </a:r>
            <a:r>
              <a:rPr lang="en-US" dirty="0" err="1"/>
              <a:t>Palmitoleate</a:t>
            </a:r>
            <a:r>
              <a:rPr lang="en-US" dirty="0"/>
              <a:t> 18:2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7</a:t>
            </a:r>
          </a:p>
          <a:p>
            <a:pPr lvl="2"/>
            <a:r>
              <a:rPr lang="en-US" dirty="0"/>
              <a:t>11% Palmitate 16:0</a:t>
            </a:r>
          </a:p>
        </p:txBody>
      </p:sp>
    </p:spTree>
    <p:extLst>
      <p:ext uri="{BB962C8B-B14F-4D97-AF65-F5344CB8AC3E}">
        <p14:creationId xmlns:p14="http://schemas.microsoft.com/office/powerpoint/2010/main" val="81304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471612"/>
            <a:ext cx="8662988" cy="618784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Fatty Acids in Some Common Fats</a:t>
            </a:r>
          </a:p>
        </p:txBody>
      </p:sp>
    </p:spTree>
    <p:extLst>
      <p:ext uri="{BB962C8B-B14F-4D97-AF65-F5344CB8AC3E}">
        <p14:creationId xmlns:p14="http://schemas.microsoft.com/office/powerpoint/2010/main" val="527027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and Oil Composition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Someone needs a laptop/tablet/iPhone</a:t>
            </a:r>
          </a:p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https://ndb.nal.usda.gov/ndb/search/list</a:t>
            </a:r>
            <a:endParaRPr lang="en-US" dirty="0"/>
          </a:p>
          <a:p>
            <a:r>
              <a:rPr lang="en-US" dirty="0"/>
              <a:t>Under </a:t>
            </a:r>
            <a:r>
              <a:rPr lang="en-US" b="1" dirty="0"/>
              <a:t>Select Source</a:t>
            </a:r>
            <a:r>
              <a:rPr lang="en-US" dirty="0"/>
              <a:t> select </a:t>
            </a:r>
            <a:r>
              <a:rPr lang="en-US" b="1" dirty="0"/>
              <a:t>Standard Reference</a:t>
            </a:r>
            <a:endParaRPr lang="en-US" dirty="0"/>
          </a:p>
          <a:p>
            <a:r>
              <a:rPr lang="en-US" dirty="0"/>
              <a:t>Type the oil you want to study</a:t>
            </a:r>
          </a:p>
          <a:p>
            <a:r>
              <a:rPr lang="en-US" dirty="0"/>
              <a:t>Click on </a:t>
            </a:r>
            <a:r>
              <a:rPr lang="en-US" b="1" dirty="0"/>
              <a:t>Full Report (All Nutrients) </a:t>
            </a:r>
          </a:p>
          <a:p>
            <a:r>
              <a:rPr lang="en-US" dirty="0"/>
              <a:t>Fill in the details on each lipid in </a:t>
            </a:r>
            <a:r>
              <a:rPr lang="en-US" dirty="0">
                <a:hlinkClick r:id="rId3"/>
              </a:rPr>
              <a:t>http://bit.ly/2mkxjlW</a:t>
            </a:r>
            <a:endParaRPr lang="en-US" dirty="0"/>
          </a:p>
          <a:p>
            <a:r>
              <a:rPr lang="en-US" dirty="0"/>
              <a:t>Are there high levels of any other micronutrients in this lipid?</a:t>
            </a:r>
          </a:p>
          <a:p>
            <a:r>
              <a:rPr lang="en-US" dirty="0"/>
              <a:t>Calculate % SFA, MUFA, PUFA, EFA for your lipid</a:t>
            </a:r>
          </a:p>
          <a:p>
            <a:r>
              <a:rPr lang="en-US" dirty="0"/>
              <a:t>Pick one fat (doesn't have to be yours) and submit a ~ 1 paragraph summary on the nature (solid/liquid) and ”quality” of the fat.  Submit through </a:t>
            </a:r>
            <a:r>
              <a:rPr lang="en-US" dirty="0" err="1"/>
              <a:t>GradeCraft</a:t>
            </a:r>
            <a:r>
              <a:rPr lang="en-US" dirty="0"/>
              <a:t> by </a:t>
            </a:r>
            <a:r>
              <a:rPr lang="en-US" b="1" dirty="0"/>
              <a:t>midnight Friday</a:t>
            </a:r>
          </a:p>
        </p:txBody>
      </p:sp>
    </p:spTree>
    <p:extLst>
      <p:ext uri="{BB962C8B-B14F-4D97-AF65-F5344CB8AC3E}">
        <p14:creationId xmlns:p14="http://schemas.microsoft.com/office/powerpoint/2010/main" val="2141069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BFB0CF-E1F3-5D4A-AD58-C06D39A16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00" y="381000"/>
            <a:ext cx="33782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46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Desaturases and Double Bond 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40" y="1262719"/>
            <a:ext cx="7774760" cy="5779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59209" y="2497015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SCD1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885" y="3815862"/>
            <a:ext cx="8212015" cy="28838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NOT IN HUMANS</a:t>
            </a:r>
          </a:p>
        </p:txBody>
      </p:sp>
    </p:spTree>
    <p:extLst>
      <p:ext uri="{BB962C8B-B14F-4D97-AF65-F5344CB8AC3E}">
        <p14:creationId xmlns:p14="http://schemas.microsoft.com/office/powerpoint/2010/main" val="10502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on “Vitamin F”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35" y="1547466"/>
            <a:ext cx="7658588" cy="41587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6463" y="5706208"/>
            <a:ext cx="686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Burr </a:t>
            </a:r>
            <a:r>
              <a:rPr lang="en-US" dirty="0"/>
              <a:t>M, Miller S. Fatty Acids in Nutrition. J </a:t>
            </a:r>
            <a:r>
              <a:rPr lang="en-US" dirty="0" err="1"/>
              <a:t>Biol</a:t>
            </a:r>
            <a:r>
              <a:rPr lang="en-US" dirty="0"/>
              <a:t> </a:t>
            </a:r>
            <a:r>
              <a:rPr lang="en-US" dirty="0" err="1"/>
              <a:t>Chem</a:t>
            </a:r>
            <a:r>
              <a:rPr lang="en-US" dirty="0"/>
              <a:t> 1932; 97:1–9.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11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 and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6 Fatty Acids are Essential in Humans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7686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have desaturates, but not any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 and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6 desaturases</a:t>
            </a:r>
          </a:p>
          <a:p>
            <a:r>
              <a:rPr lang="en-US" dirty="0"/>
              <a:t>Because of this, we cannot convert 18</a:t>
            </a:r>
            <a:r>
              <a:rPr lang="en-US" dirty="0">
                <a:sym typeface="Wingdings"/>
              </a:rPr>
              <a:t>:0 into 18:2</a:t>
            </a:r>
            <a:r>
              <a:rPr lang="en-US" dirty="0">
                <a:latin typeface="Symbol" charset="2"/>
                <a:ea typeface="Symbol" charset="2"/>
                <a:cs typeface="Symbol" charset="2"/>
                <a:sym typeface="Wingdings"/>
              </a:rPr>
              <a:t>w</a:t>
            </a:r>
            <a:r>
              <a:rPr lang="en-US" dirty="0">
                <a:sym typeface="Wingdings"/>
              </a:rPr>
              <a:t>6 or 18:3</a:t>
            </a:r>
            <a:r>
              <a:rPr lang="en-US" dirty="0">
                <a:latin typeface="Symbol" charset="2"/>
                <a:ea typeface="Symbol" charset="2"/>
                <a:cs typeface="Symbol" charset="2"/>
                <a:sym typeface="Wingdings"/>
              </a:rPr>
              <a:t>w</a:t>
            </a:r>
            <a:r>
              <a:rPr lang="en-US" dirty="0">
                <a:sym typeface="Wingdings"/>
              </a:rPr>
              <a:t>3</a:t>
            </a:r>
          </a:p>
          <a:p>
            <a:r>
              <a:rPr lang="en-US" dirty="0">
                <a:sym typeface="Wingdings"/>
              </a:rPr>
              <a:t>These PUFAs are required for several signaling lipids and must be obtained from the diet.</a:t>
            </a:r>
          </a:p>
          <a:p>
            <a:pPr lvl="1"/>
            <a:r>
              <a:rPr lang="en-US" dirty="0"/>
              <a:t>From plant sources</a:t>
            </a:r>
          </a:p>
          <a:p>
            <a:pPr lvl="2"/>
            <a:r>
              <a:rPr lang="en-US" u="sng" dirty="0"/>
              <a:t>Linoleic acid </a:t>
            </a:r>
            <a:r>
              <a:rPr lang="en-US" dirty="0"/>
              <a:t>(18:2 ω-6) </a:t>
            </a:r>
            <a:r>
              <a:rPr lang="en-US" u="sng" dirty="0"/>
              <a:t>Alpha-linolenic acid </a:t>
            </a:r>
            <a:r>
              <a:rPr lang="en-US" dirty="0"/>
              <a:t>(18:3 ω-3) </a:t>
            </a:r>
          </a:p>
          <a:p>
            <a:pPr lvl="1"/>
            <a:r>
              <a:rPr lang="en-US" dirty="0"/>
              <a:t>From fish oils</a:t>
            </a:r>
          </a:p>
          <a:p>
            <a:pPr lvl="2"/>
            <a:r>
              <a:rPr lang="en-US" dirty="0"/>
              <a:t>EPA and DHA</a:t>
            </a:r>
          </a:p>
          <a:p>
            <a:endParaRPr lang="en-US" dirty="0"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62" y="1027906"/>
            <a:ext cx="5507037" cy="5292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2660" y="2762053"/>
            <a:ext cx="77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FADS2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72660" y="4001294"/>
            <a:ext cx="77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FADS1</a:t>
            </a:r>
          </a:p>
        </p:txBody>
      </p:sp>
    </p:spTree>
    <p:extLst>
      <p:ext uri="{BB962C8B-B14F-4D97-AF65-F5344CB8AC3E}">
        <p14:creationId xmlns:p14="http://schemas.microsoft.com/office/powerpoint/2010/main" val="2014865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ALA -&gt; DHA/EPA Conversion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Generally we consume about ! 1g/day of LA (18:3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3)</a:t>
            </a:r>
          </a:p>
          <a:p>
            <a:r>
              <a:rPr lang="en-US" dirty="0"/>
              <a:t>We consume &lt;0.2g/day of EPA/DHA</a:t>
            </a:r>
          </a:p>
          <a:p>
            <a:r>
              <a:rPr lang="en-US" dirty="0"/>
              <a:t>Sex differences</a:t>
            </a:r>
          </a:p>
          <a:p>
            <a:pPr lvl="1"/>
            <a:r>
              <a:rPr lang="en-US" dirty="0"/>
              <a:t>women convert more efficiently</a:t>
            </a:r>
          </a:p>
          <a:p>
            <a:r>
              <a:rPr lang="en-US" dirty="0"/>
              <a:t>Genetic Differences (</a:t>
            </a:r>
            <a:r>
              <a:rPr lang="en-US" i="1" dirty="0"/>
              <a:t>FADS1/FADS2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African Ancestry, lower conversion</a:t>
            </a:r>
          </a:p>
          <a:p>
            <a:pPr lvl="1"/>
            <a:r>
              <a:rPr lang="en-US" dirty="0"/>
              <a:t>Hispanic, higher conversion</a:t>
            </a:r>
          </a:p>
          <a:p>
            <a:r>
              <a:rPr lang="en-US" dirty="0"/>
              <a:t>Direct supplementation of EPA/DHA may be more effective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16723990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93547" y="6176963"/>
            <a:ext cx="653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lpi.oregonstate.edu</a:t>
            </a:r>
            <a:r>
              <a:rPr lang="en-US" dirty="0"/>
              <a:t>/mic/other-nutrients/essential-fatty-acids</a:t>
            </a:r>
          </a:p>
        </p:txBody>
      </p:sp>
    </p:spTree>
    <p:extLst>
      <p:ext uri="{BB962C8B-B14F-4D97-AF65-F5344CB8AC3E}">
        <p14:creationId xmlns:p14="http://schemas.microsoft.com/office/powerpoint/2010/main" val="151550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does amphipathic mean?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 lipid has a hydrophilic and hydrophobic part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 fatty acid has multiple double bonds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Two different acyl chains are added to a glycerol head group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The lipid can sense what you are feeling right now</a:t>
            </a:r>
          </a:p>
        </p:txBody>
      </p:sp>
    </p:spTree>
    <p:extLst>
      <p:ext uri="{BB962C8B-B14F-4D97-AF65-F5344CB8AC3E}">
        <p14:creationId xmlns:p14="http://schemas.microsoft.com/office/powerpoint/2010/main" val="1167083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PUFA’s and Inflammatory Responses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54450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Hormones that are derived largely from Arachidonic Acid (20:4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6)</a:t>
            </a:r>
          </a:p>
          <a:p>
            <a:r>
              <a:rPr lang="en-US" b="1" dirty="0" err="1"/>
              <a:t>Leukotrines</a:t>
            </a:r>
            <a:endParaRPr lang="en-US" dirty="0"/>
          </a:p>
          <a:p>
            <a:pPr lvl="1"/>
            <a:r>
              <a:rPr lang="en-US" dirty="0"/>
              <a:t>Produced in White Blood cells, promote inflammation</a:t>
            </a:r>
          </a:p>
          <a:p>
            <a:r>
              <a:rPr lang="en-US" b="1" dirty="0" err="1"/>
              <a:t>Thromboxanes</a:t>
            </a:r>
            <a:r>
              <a:rPr lang="en-US" b="1" dirty="0"/>
              <a:t> also known as Eicosanoids </a:t>
            </a:r>
            <a:endParaRPr lang="en-US" dirty="0"/>
          </a:p>
          <a:p>
            <a:pPr lvl="1"/>
            <a:r>
              <a:rPr lang="en-US" dirty="0"/>
              <a:t>Blood clotting</a:t>
            </a:r>
          </a:p>
          <a:p>
            <a:r>
              <a:rPr lang="en-US" b="1" dirty="0"/>
              <a:t>Prostaglandins</a:t>
            </a:r>
          </a:p>
          <a:p>
            <a:pPr lvl="1"/>
            <a:r>
              <a:rPr lang="en-US" dirty="0"/>
              <a:t>Vasodilation</a:t>
            </a:r>
          </a:p>
          <a:p>
            <a:pPr lvl="1"/>
            <a:r>
              <a:rPr lang="en-US" dirty="0"/>
              <a:t>Inflammation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305" y="1690688"/>
            <a:ext cx="65024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01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 Fatty Acids are either Anti-inflammatory or Resolving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3656"/>
            <a:ext cx="12192000" cy="410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61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 and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6 Fatty Acid Ratio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118781" cy="4351338"/>
          </a:xfrm>
        </p:spPr>
        <p:txBody>
          <a:bodyPr/>
          <a:lstStyle/>
          <a:p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 are thought to be metabolically beneficial </a:t>
            </a:r>
          </a:p>
          <a:p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6 are essential but are generally over-consumed relative to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</a:t>
            </a:r>
          </a:p>
          <a:p>
            <a:pPr lvl="1"/>
            <a:r>
              <a:rPr lang="en-US" dirty="0"/>
              <a:t>In western diets can be 15:1</a:t>
            </a:r>
          </a:p>
          <a:p>
            <a:r>
              <a:rPr lang="en-US" dirty="0"/>
              <a:t>They compete with each other for enzymes, which is thought to be why too much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6 can cause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 pseudo-deficiency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981" y="1690688"/>
            <a:ext cx="5022172" cy="482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8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Objectives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Understand the different roles of lipids in our bodies</a:t>
            </a:r>
          </a:p>
          <a:p>
            <a:r>
              <a:rPr lang="en-US" dirty="0"/>
              <a:t>Describe the structure and functions of </a:t>
            </a:r>
            <a:r>
              <a:rPr lang="en-US" dirty="0" err="1"/>
              <a:t>triacylglycerols</a:t>
            </a:r>
            <a:r>
              <a:rPr lang="en-US" dirty="0"/>
              <a:t> (triglycerides)</a:t>
            </a:r>
          </a:p>
          <a:p>
            <a:r>
              <a:rPr lang="en-US" dirty="0"/>
              <a:t>Recognize that phospholipids are amphipathic and play an important role as structural components within our body</a:t>
            </a:r>
          </a:p>
          <a:p>
            <a:r>
              <a:rPr lang="en-US" dirty="0"/>
              <a:t>Identify the structure and functions of cholesterol and other steroids</a:t>
            </a:r>
          </a:p>
          <a:p>
            <a:r>
              <a:rPr lang="en-US" dirty="0"/>
              <a:t>Use the common, n- and w nomenclature systems to describe fatty acids, and be able to draw fatty acids based on these various naming systems</a:t>
            </a:r>
          </a:p>
          <a:p>
            <a:r>
              <a:rPr lang="en-US" dirty="0"/>
              <a:t>Describe the structure of fatty acids and analyze how this affects their packing, solubility and physical state</a:t>
            </a:r>
          </a:p>
          <a:p>
            <a:r>
              <a:rPr lang="en-US" dirty="0"/>
              <a:t>Explain the roles of the essential fatty acids, including what makes them essential</a:t>
            </a:r>
          </a:p>
        </p:txBody>
      </p:sp>
    </p:spTree>
    <p:extLst>
      <p:ext uri="{BB962C8B-B14F-4D97-AF65-F5344CB8AC3E}">
        <p14:creationId xmlns:p14="http://schemas.microsoft.com/office/powerpoint/2010/main" val="158973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Exam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949116"/>
            <a:ext cx="1191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Median 89</a:t>
            </a:r>
          </a:p>
          <a:p>
            <a:r>
              <a:rPr lang="en-US" dirty="0"/>
              <a:t>Mean 87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52" y="1248418"/>
            <a:ext cx="7583905" cy="541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95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Class-wide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98495" cy="4351338"/>
          </a:xfrm>
        </p:spPr>
        <p:txBody>
          <a:bodyPr/>
          <a:lstStyle/>
          <a:p>
            <a:r>
              <a:rPr lang="en-US" dirty="0"/>
              <a:t>47/51 had a higher grade this midterm</a:t>
            </a:r>
          </a:p>
          <a:p>
            <a:r>
              <a:rPr lang="en-US" dirty="0"/>
              <a:t>Average improvement of 14% or 41 points</a:t>
            </a:r>
          </a:p>
          <a:p>
            <a:r>
              <a:rPr lang="en-US" dirty="0"/>
              <a:t>12 students improved by &gt;20%</a:t>
            </a:r>
          </a:p>
          <a:p>
            <a:r>
              <a:rPr lang="en-US" b="1" dirty="0"/>
              <a:t>First ever perfect score on a midterm I wrote!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463" y="1690688"/>
            <a:ext cx="6929933" cy="494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Grading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protein unit assignments have been graded</a:t>
            </a:r>
          </a:p>
          <a:p>
            <a:pPr lvl="1"/>
            <a:r>
              <a:rPr lang="en-US" dirty="0"/>
              <a:t>If you have not received a grade for something, let Rina know as soon as possible</a:t>
            </a:r>
          </a:p>
          <a:p>
            <a:r>
              <a:rPr lang="en-US" dirty="0"/>
              <a:t>Now is a good time to re-evaluate your plan on </a:t>
            </a:r>
            <a:r>
              <a:rPr lang="en-US" dirty="0" err="1"/>
              <a:t>GradeCraft</a:t>
            </a:r>
            <a:endParaRPr lang="en-US" dirty="0"/>
          </a:p>
          <a:p>
            <a:r>
              <a:rPr lang="en-US" dirty="0"/>
              <a:t>Exams will be handed back at the end of class</a:t>
            </a:r>
          </a:p>
          <a:p>
            <a:pPr lvl="1"/>
            <a:r>
              <a:rPr lang="en-US" dirty="0"/>
              <a:t>Please check the adding of your exam and submit any questions to Rina before Thanksgiving break</a:t>
            </a:r>
          </a:p>
        </p:txBody>
      </p:sp>
    </p:spTree>
    <p:extLst>
      <p:ext uri="{BB962C8B-B14F-4D97-AF65-F5344CB8AC3E}">
        <p14:creationId xmlns:p14="http://schemas.microsoft.com/office/powerpoint/2010/main" val="87135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Objectives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Understand the different roles of lipids in our bodies</a:t>
            </a:r>
          </a:p>
          <a:p>
            <a:r>
              <a:rPr lang="en-US" dirty="0"/>
              <a:t>Describe the structure and functions of </a:t>
            </a:r>
            <a:r>
              <a:rPr lang="en-US" dirty="0" err="1"/>
              <a:t>triacylglycerols</a:t>
            </a:r>
            <a:r>
              <a:rPr lang="en-US" dirty="0"/>
              <a:t> (triglycerides)</a:t>
            </a:r>
          </a:p>
          <a:p>
            <a:r>
              <a:rPr lang="en-US" dirty="0"/>
              <a:t>Recognize that phospholipids are amphipathic and play an important role as structural components within our body</a:t>
            </a:r>
          </a:p>
          <a:p>
            <a:r>
              <a:rPr lang="en-US" dirty="0"/>
              <a:t>Identify the structure and functions of cholesterol and other steroids</a:t>
            </a:r>
          </a:p>
          <a:p>
            <a:r>
              <a:rPr lang="en-US" dirty="0"/>
              <a:t>Use the common, n- and w nomenclature systems to describe fatty acids, and be able to draw fatty acids based on these various naming systems</a:t>
            </a:r>
          </a:p>
          <a:p>
            <a:r>
              <a:rPr lang="en-US" dirty="0"/>
              <a:t>Describe the structure of fatty acids and analyze how this affects their packing, solubility and physical state</a:t>
            </a:r>
          </a:p>
          <a:p>
            <a:r>
              <a:rPr lang="en-US" dirty="0"/>
              <a:t>Explain the roles of the essential fatty acids, including what makes them essential</a:t>
            </a:r>
          </a:p>
        </p:txBody>
      </p:sp>
    </p:spTree>
    <p:extLst>
      <p:ext uri="{BB962C8B-B14F-4D97-AF65-F5344CB8AC3E}">
        <p14:creationId xmlns:p14="http://schemas.microsoft.com/office/powerpoint/2010/main" val="1503357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of lipids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Lipids have many functions in body	</a:t>
            </a:r>
          </a:p>
          <a:p>
            <a:pPr lvl="1"/>
            <a:r>
              <a:rPr lang="en-US" dirty="0"/>
              <a:t>Structural and functional components of cells</a:t>
            </a:r>
          </a:p>
          <a:p>
            <a:pPr lvl="1"/>
            <a:r>
              <a:rPr lang="en-US" dirty="0"/>
              <a:t>Inflammatory response</a:t>
            </a:r>
          </a:p>
          <a:p>
            <a:pPr lvl="1"/>
            <a:r>
              <a:rPr lang="en-US" dirty="0"/>
              <a:t>Hormone production</a:t>
            </a:r>
          </a:p>
          <a:p>
            <a:pPr lvl="1"/>
            <a:r>
              <a:rPr lang="en-US" dirty="0"/>
              <a:t>Energy source</a:t>
            </a:r>
          </a:p>
          <a:p>
            <a:pPr lvl="1"/>
            <a:r>
              <a:rPr lang="en-US" dirty="0"/>
              <a:t>Insulation 	</a:t>
            </a:r>
          </a:p>
          <a:p>
            <a:r>
              <a:rPr lang="en-US" dirty="0"/>
              <a:t>Recommendations: 20-35% of energy intake per day (IOM Guidelines 2010)</a:t>
            </a:r>
          </a:p>
        </p:txBody>
      </p:sp>
    </p:spTree>
    <p:extLst>
      <p:ext uri="{BB962C8B-B14F-4D97-AF65-F5344CB8AC3E}">
        <p14:creationId xmlns:p14="http://schemas.microsoft.com/office/powerpoint/2010/main" val="1295103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1970</TotalTime>
  <Words>1755</Words>
  <Application>Microsoft Macintosh PowerPoint</Application>
  <PresentationFormat>Widescreen</PresentationFormat>
  <Paragraphs>283</Paragraphs>
  <Slides>43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Mangal</vt:lpstr>
      <vt:lpstr>Symbol</vt:lpstr>
      <vt:lpstr>Wingdings</vt:lpstr>
      <vt:lpstr>Office Theme</vt:lpstr>
      <vt:lpstr>Lipids, Structure and Properties</vt:lpstr>
      <vt:lpstr>Quiz Question 1</vt:lpstr>
      <vt:lpstr>Quiz Question 2</vt:lpstr>
      <vt:lpstr>Quiz Question 3</vt:lpstr>
      <vt:lpstr>Midterm Exam</vt:lpstr>
      <vt:lpstr>Class-wide Improvements</vt:lpstr>
      <vt:lpstr>Final Grading Notes</vt:lpstr>
      <vt:lpstr>Learning Objectives </vt:lpstr>
      <vt:lpstr>Roles of lipids</vt:lpstr>
      <vt:lpstr>Types of Lipids</vt:lpstr>
      <vt:lpstr>Structure of Sterols</vt:lpstr>
      <vt:lpstr>Role of cholesterol in cells</vt:lpstr>
      <vt:lpstr>Phospholipids as amphipathic barriers</vt:lpstr>
      <vt:lpstr>Structure of Phospholipids</vt:lpstr>
      <vt:lpstr>Choline Deficiency</vt:lpstr>
      <vt:lpstr>Nutrigenomics and choline</vt:lpstr>
      <vt:lpstr>Structure of Triglycerides</vt:lpstr>
      <vt:lpstr>Fatty Acid Nomenclature</vt:lpstr>
      <vt:lpstr>Fatty Acid Classification</vt:lpstr>
      <vt:lpstr>Fatty Acid Structure/Function Notes</vt:lpstr>
      <vt:lpstr>Short Chain Fatty Acids are Derived in Gut</vt:lpstr>
      <vt:lpstr>Medium Chain Fatty Acids </vt:lpstr>
      <vt:lpstr>Composition of coconut oil</vt:lpstr>
      <vt:lpstr>Saturated and Unsaturated Fatty Acids</vt:lpstr>
      <vt:lpstr>Effects of dietary fatty acid composition</vt:lpstr>
      <vt:lpstr>Nomenclature of Unsaturated Fatty Acids</vt:lpstr>
      <vt:lpstr>Naming Practice – Draw These (all cis)</vt:lpstr>
      <vt:lpstr>Drawn Structures</vt:lpstr>
      <vt:lpstr>Cis and Trans Fats</vt:lpstr>
      <vt:lpstr>Health Problems Associated with Trans Fatty Acids</vt:lpstr>
      <vt:lpstr>Trans fat consumption</vt:lpstr>
      <vt:lpstr>Replacing trans fats with palm oil</vt:lpstr>
      <vt:lpstr>Fatty Acids in Some Common Fats</vt:lpstr>
      <vt:lpstr>Fat and Oil Composition Assignment</vt:lpstr>
      <vt:lpstr>PowerPoint Presentation</vt:lpstr>
      <vt:lpstr>Desaturases and Double Bond Formation</vt:lpstr>
      <vt:lpstr>Studies on “Vitamin F”</vt:lpstr>
      <vt:lpstr>w3 and w6 Fatty Acids are Essential in Humans</vt:lpstr>
      <vt:lpstr>Efficiency of ALA -&gt; DHA/EPA Conversion</vt:lpstr>
      <vt:lpstr>PUFA’s and Inflammatory Responses</vt:lpstr>
      <vt:lpstr>w3 Fatty Acids are either Anti-inflammatory or Resolving</vt:lpstr>
      <vt:lpstr>w3 and w6 Fatty Acid Ratio</vt:lpstr>
      <vt:lpstr>Learning Objectives 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Fatty Acids, Structure and Properties</dc:title>
  <dc:creator>Dave Bridges</dc:creator>
  <cp:lastModifiedBy>Dave Bridges</cp:lastModifiedBy>
  <cp:revision>66</cp:revision>
  <dcterms:created xsi:type="dcterms:W3CDTF">2016-11-12T16:57:09Z</dcterms:created>
  <dcterms:modified xsi:type="dcterms:W3CDTF">2018-04-15T13:09:54Z</dcterms:modified>
</cp:coreProperties>
</file>